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  <p:sldMasterId id="2147483876" r:id="rId7"/>
    <p:sldMasterId id="2147483888" r:id="rId8"/>
    <p:sldMasterId id="2147483900" r:id="rId9"/>
    <p:sldMasterId id="2147483912" r:id="rId10"/>
    <p:sldMasterId id="2147483924" r:id="rId11"/>
    <p:sldMasterId id="2147483936" r:id="rId12"/>
    <p:sldMasterId id="2147483948" r:id="rId13"/>
    <p:sldMasterId id="2147483960" r:id="rId14"/>
    <p:sldMasterId id="2147483972" r:id="rId15"/>
  </p:sldMasterIdLst>
  <p:notesMasterIdLst>
    <p:notesMasterId r:id="rId37"/>
  </p:notesMasterIdLst>
  <p:handoutMasterIdLst>
    <p:handoutMasterId r:id="rId38"/>
  </p:handoutMasterIdLst>
  <p:sldIdLst>
    <p:sldId id="490" r:id="rId16"/>
    <p:sldId id="522" r:id="rId17"/>
    <p:sldId id="499" r:id="rId18"/>
    <p:sldId id="507" r:id="rId19"/>
    <p:sldId id="508" r:id="rId20"/>
    <p:sldId id="509" r:id="rId21"/>
    <p:sldId id="510" r:id="rId22"/>
    <p:sldId id="511" r:id="rId23"/>
    <p:sldId id="514" r:id="rId24"/>
    <p:sldId id="515" r:id="rId25"/>
    <p:sldId id="516" r:id="rId26"/>
    <p:sldId id="517" r:id="rId27"/>
    <p:sldId id="518" r:id="rId28"/>
    <p:sldId id="519" r:id="rId29"/>
    <p:sldId id="520" r:id="rId30"/>
    <p:sldId id="521" r:id="rId31"/>
    <p:sldId id="513" r:id="rId32"/>
    <p:sldId id="529" r:id="rId33"/>
    <p:sldId id="525" r:id="rId34"/>
    <p:sldId id="523" r:id="rId35"/>
    <p:sldId id="528" r:id="rId36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6D0"/>
    <a:srgbClr val="002060"/>
    <a:srgbClr val="FFCCCC"/>
    <a:srgbClr val="81FFBA"/>
    <a:srgbClr val="76A864"/>
    <a:srgbClr val="CDFFE4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90" autoAdjust="0"/>
    <p:restoredTop sz="98046" autoAdjust="0"/>
  </p:normalViewPr>
  <p:slideViewPr>
    <p:cSldViewPr>
      <p:cViewPr>
        <p:scale>
          <a:sx n="100" d="100"/>
          <a:sy n="100" d="100"/>
        </p:scale>
        <p:origin x="-630" y="-4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885DF-5294-4C98-9D66-CBF8A3186036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E1951-4B06-491D-9DCA-03F1EF040289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мероприятий, 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CD7BA1B7-ADC5-47B3-8FAE-07B53CFD5B6C}" type="par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1154D40-8467-4E73-88ED-8CF5CC80BBAC}" type="sib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04C45A7E-0715-41E3-A933-606A520A85AA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учреждения.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E60EDBD6-1287-47F4-B9F7-4CF552699FE7}" type="sib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5FC9635-227B-4241-9F06-ECE6502DCD52}" type="par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6C3C8030-C603-416F-85DF-FDD445F8A77F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учреждения.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6512063F-DE77-4210-883E-436544F32489}" type="sib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217A3CB-8E51-4DA2-9426-50509A41A0F3}" type="par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23FCCFA0-EBF3-4334-8CFA-0F2487165065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общественностью,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D5F7C4A0-0DA9-4937-AC47-4A8421579F2F}" type="sib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5A33A45D-3F83-40BB-AAEF-CE004C6AE596}" type="par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872546FD-7A6D-4E60-90AE-04462F1C5FC3}" type="pres">
      <dgm:prSet presAssocID="{285885DF-5294-4C98-9D66-CBF8A31860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4804B-6466-4B12-8FB0-E8C89511BDF5}" type="pres">
      <dgm:prSet presAssocID="{04C45A7E-0715-41E3-A933-606A520A85AA}" presName="boxAndChildren" presStyleCnt="0"/>
      <dgm:spPr/>
    </dgm:pt>
    <dgm:pt modelId="{5CCCD7C8-1BB3-4DE0-A90B-986B621A72B4}" type="pres">
      <dgm:prSet presAssocID="{04C45A7E-0715-41E3-A933-606A520A85AA}" presName="parentTextBox" presStyleLbl="node1" presStyleIdx="0" presStyleCnt="4"/>
      <dgm:spPr/>
      <dgm:t>
        <a:bodyPr/>
        <a:lstStyle/>
        <a:p>
          <a:endParaRPr lang="ru-RU"/>
        </a:p>
      </dgm:t>
    </dgm:pt>
    <dgm:pt modelId="{890E31BB-7F1A-4806-9049-34FBB972970C}" type="pres">
      <dgm:prSet presAssocID="{6512063F-DE77-4210-883E-436544F32489}" presName="sp" presStyleCnt="0"/>
      <dgm:spPr/>
    </dgm:pt>
    <dgm:pt modelId="{BF0202B7-E36D-4081-95F3-A9187896094C}" type="pres">
      <dgm:prSet presAssocID="{6C3C8030-C603-416F-85DF-FDD445F8A77F}" presName="arrowAndChildren" presStyleCnt="0"/>
      <dgm:spPr/>
    </dgm:pt>
    <dgm:pt modelId="{2B5ADFAE-2E10-4076-8AAA-DB63920472BC}" type="pres">
      <dgm:prSet presAssocID="{6C3C8030-C603-416F-85DF-FDD445F8A7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C7E95FD-358A-47C1-BD0E-33B311A96A7C}" type="pres">
      <dgm:prSet presAssocID="{D5F7C4A0-0DA9-4937-AC47-4A8421579F2F}" presName="sp" presStyleCnt="0"/>
      <dgm:spPr/>
    </dgm:pt>
    <dgm:pt modelId="{05451F46-08BE-4C4F-8F22-F0FABF0B6C00}" type="pres">
      <dgm:prSet presAssocID="{23FCCFA0-EBF3-4334-8CFA-0F2487165065}" presName="arrowAndChildren" presStyleCnt="0"/>
      <dgm:spPr/>
    </dgm:pt>
    <dgm:pt modelId="{F5CED100-2769-434D-8BA4-E110EAE6BCEA}" type="pres">
      <dgm:prSet presAssocID="{23FCCFA0-EBF3-4334-8CFA-0F248716506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43B2F1A-DA1B-45AA-B2BB-7591508AD977}" type="pres">
      <dgm:prSet presAssocID="{D1154D40-8467-4E73-88ED-8CF5CC80BBAC}" presName="sp" presStyleCnt="0"/>
      <dgm:spPr/>
    </dgm:pt>
    <dgm:pt modelId="{D5A578E9-62BD-442F-87A1-10CC13074CFF}" type="pres">
      <dgm:prSet presAssocID="{B92E1951-4B06-491D-9DCA-03F1EF040289}" presName="arrowAndChildren" presStyleCnt="0"/>
      <dgm:spPr/>
    </dgm:pt>
    <dgm:pt modelId="{6E231F94-A854-4C8A-8849-2A39FA6DA860}" type="pres">
      <dgm:prSet presAssocID="{B92E1951-4B06-491D-9DCA-03F1EF04028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35678480-5D63-4F15-976E-B08127D1F4E7}" type="presOf" srcId="{B92E1951-4B06-491D-9DCA-03F1EF040289}" destId="{6E231F94-A854-4C8A-8849-2A39FA6DA860}" srcOrd="0" destOrd="0" presId="urn:microsoft.com/office/officeart/2005/8/layout/process4"/>
    <dgm:cxn modelId="{B0F457A0-605B-4127-9019-3CC871F7D7E7}" type="presOf" srcId="{285885DF-5294-4C98-9D66-CBF8A3186036}" destId="{872546FD-7A6D-4E60-90AE-04462F1C5FC3}" srcOrd="0" destOrd="0" presId="urn:microsoft.com/office/officeart/2005/8/layout/process4"/>
    <dgm:cxn modelId="{C1F25A76-468B-4B61-9500-19582CD97437}" srcId="{285885DF-5294-4C98-9D66-CBF8A3186036}" destId="{6C3C8030-C603-416F-85DF-FDD445F8A77F}" srcOrd="2" destOrd="0" parTransId="{D217A3CB-8E51-4DA2-9426-50509A41A0F3}" sibTransId="{6512063F-DE77-4210-883E-436544F32489}"/>
    <dgm:cxn modelId="{0608A98B-7CCF-48B7-995E-AAD92EE0E054}" srcId="{285885DF-5294-4C98-9D66-CBF8A3186036}" destId="{B92E1951-4B06-491D-9DCA-03F1EF040289}" srcOrd="0" destOrd="0" parTransId="{CD7BA1B7-ADC5-47B3-8FAE-07B53CFD5B6C}" sibTransId="{D1154D40-8467-4E73-88ED-8CF5CC80BBAC}"/>
    <dgm:cxn modelId="{D8BE0D98-1618-4832-B645-AA5F2A403640}" srcId="{285885DF-5294-4C98-9D66-CBF8A3186036}" destId="{23FCCFA0-EBF3-4334-8CFA-0F2487165065}" srcOrd="1" destOrd="0" parTransId="{5A33A45D-3F83-40BB-AAEF-CE004C6AE596}" sibTransId="{D5F7C4A0-0DA9-4937-AC47-4A8421579F2F}"/>
    <dgm:cxn modelId="{97745F3B-F082-4C0A-B16F-E9F76CC8B13C}" srcId="{285885DF-5294-4C98-9D66-CBF8A3186036}" destId="{04C45A7E-0715-41E3-A933-606A520A85AA}" srcOrd="3" destOrd="0" parTransId="{35FC9635-227B-4241-9F06-ECE6502DCD52}" sibTransId="{E60EDBD6-1287-47F4-B9F7-4CF552699FE7}"/>
    <dgm:cxn modelId="{41C04187-FF00-49C5-9457-1D63AE0464C8}" type="presOf" srcId="{04C45A7E-0715-41E3-A933-606A520A85AA}" destId="{5CCCD7C8-1BB3-4DE0-A90B-986B621A72B4}" srcOrd="0" destOrd="0" presId="urn:microsoft.com/office/officeart/2005/8/layout/process4"/>
    <dgm:cxn modelId="{97A88725-BB8D-4FCE-B144-104CC0BAE19E}" type="presOf" srcId="{6C3C8030-C603-416F-85DF-FDD445F8A77F}" destId="{2B5ADFAE-2E10-4076-8AAA-DB63920472BC}" srcOrd="0" destOrd="0" presId="urn:microsoft.com/office/officeart/2005/8/layout/process4"/>
    <dgm:cxn modelId="{1CC6197C-866F-4C4C-8862-9A1E17CE807C}" type="presOf" srcId="{23FCCFA0-EBF3-4334-8CFA-0F2487165065}" destId="{F5CED100-2769-434D-8BA4-E110EAE6BCEA}" srcOrd="0" destOrd="0" presId="urn:microsoft.com/office/officeart/2005/8/layout/process4"/>
    <dgm:cxn modelId="{B858A8F5-2C5F-4B3E-A8F9-9ABBB0E13890}" type="presParOf" srcId="{872546FD-7A6D-4E60-90AE-04462F1C5FC3}" destId="{E2D4804B-6466-4B12-8FB0-E8C89511BDF5}" srcOrd="0" destOrd="0" presId="urn:microsoft.com/office/officeart/2005/8/layout/process4"/>
    <dgm:cxn modelId="{73DDEEA4-7B6D-4961-B007-5DD327C40C20}" type="presParOf" srcId="{E2D4804B-6466-4B12-8FB0-E8C89511BDF5}" destId="{5CCCD7C8-1BB3-4DE0-A90B-986B621A72B4}" srcOrd="0" destOrd="0" presId="urn:microsoft.com/office/officeart/2005/8/layout/process4"/>
    <dgm:cxn modelId="{B2FAE185-BC18-4339-B67F-20E34B21B3A0}" type="presParOf" srcId="{872546FD-7A6D-4E60-90AE-04462F1C5FC3}" destId="{890E31BB-7F1A-4806-9049-34FBB972970C}" srcOrd="1" destOrd="0" presId="urn:microsoft.com/office/officeart/2005/8/layout/process4"/>
    <dgm:cxn modelId="{9DF78C40-5626-405D-950F-B47002A44F7D}" type="presParOf" srcId="{872546FD-7A6D-4E60-90AE-04462F1C5FC3}" destId="{BF0202B7-E36D-4081-95F3-A9187896094C}" srcOrd="2" destOrd="0" presId="urn:microsoft.com/office/officeart/2005/8/layout/process4"/>
    <dgm:cxn modelId="{C038644A-42BD-4FB5-99C9-76895B97F828}" type="presParOf" srcId="{BF0202B7-E36D-4081-95F3-A9187896094C}" destId="{2B5ADFAE-2E10-4076-8AAA-DB63920472BC}" srcOrd="0" destOrd="0" presId="urn:microsoft.com/office/officeart/2005/8/layout/process4"/>
    <dgm:cxn modelId="{885801B8-31B4-4DAA-BEEA-3C593BBBAF51}" type="presParOf" srcId="{872546FD-7A6D-4E60-90AE-04462F1C5FC3}" destId="{0C7E95FD-358A-47C1-BD0E-33B311A96A7C}" srcOrd="3" destOrd="0" presId="urn:microsoft.com/office/officeart/2005/8/layout/process4"/>
    <dgm:cxn modelId="{DE20CEC9-A7B4-42AD-AD6E-1D3940DE3C49}" type="presParOf" srcId="{872546FD-7A6D-4E60-90AE-04462F1C5FC3}" destId="{05451F46-08BE-4C4F-8F22-F0FABF0B6C00}" srcOrd="4" destOrd="0" presId="urn:microsoft.com/office/officeart/2005/8/layout/process4"/>
    <dgm:cxn modelId="{5C2EE469-B692-485A-A791-F0660F7712FF}" type="presParOf" srcId="{05451F46-08BE-4C4F-8F22-F0FABF0B6C00}" destId="{F5CED100-2769-434D-8BA4-E110EAE6BCEA}" srcOrd="0" destOrd="0" presId="urn:microsoft.com/office/officeart/2005/8/layout/process4"/>
    <dgm:cxn modelId="{171DB927-66EB-4C31-BBA7-A36F90D2C663}" type="presParOf" srcId="{872546FD-7A6D-4E60-90AE-04462F1C5FC3}" destId="{F43B2F1A-DA1B-45AA-B2BB-7591508AD977}" srcOrd="5" destOrd="0" presId="urn:microsoft.com/office/officeart/2005/8/layout/process4"/>
    <dgm:cxn modelId="{09FDDA4C-CE48-42D5-8A3D-AAAEB7896CA3}" type="presParOf" srcId="{872546FD-7A6D-4E60-90AE-04462F1C5FC3}" destId="{D5A578E9-62BD-442F-87A1-10CC13074CFF}" srcOrd="6" destOrd="0" presId="urn:microsoft.com/office/officeart/2005/8/layout/process4"/>
    <dgm:cxn modelId="{5FABBD22-2CB0-48C4-9C9D-63F385B68333}" type="presParOf" srcId="{D5A578E9-62BD-442F-87A1-10CC13074CFF}" destId="{6E231F94-A854-4C8A-8849-2A39FA6DA86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6BF412-EB4A-4751-B283-B3D7C7F7BD93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8430F75-5DE5-41B7-8CAC-D1486D82CAA9}">
      <dgm:prSet/>
      <dgm:spPr>
        <a:noFill/>
      </dgm:spPr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любой законный доступный  способ оплаты, в том числе</a:t>
          </a:r>
          <a:r>
            <a:rPr lang="ru-RU" dirty="0" smtClean="0">
              <a:solidFill>
                <a:srgbClr val="C00000"/>
              </a:solidFill>
            </a:rPr>
            <a:t>:</a:t>
          </a:r>
          <a:endParaRPr lang="ru-RU" dirty="0">
            <a:solidFill>
              <a:srgbClr val="C00000"/>
            </a:solidFill>
          </a:endParaRPr>
        </a:p>
      </dgm:t>
    </dgm:pt>
    <dgm:pt modelId="{26FEC773-731F-4305-B301-F39D730F428D}" type="parTrans" cxnId="{C8B4118A-821E-4E33-9D81-B61F3FF87B60}">
      <dgm:prSet/>
      <dgm:spPr/>
      <dgm:t>
        <a:bodyPr/>
        <a:lstStyle/>
        <a:p>
          <a:endParaRPr lang="ru-RU"/>
        </a:p>
      </dgm:t>
    </dgm:pt>
    <dgm:pt modelId="{3DC1DC1F-9033-485B-969B-12551DE5873E}" type="sibTrans" cxnId="{C8B4118A-821E-4E33-9D81-B61F3FF87B60}">
      <dgm:prSet/>
      <dgm:spPr/>
      <dgm:t>
        <a:bodyPr/>
        <a:lstStyle/>
        <a:p>
          <a:endParaRPr lang="ru-RU"/>
        </a:p>
      </dgm:t>
    </dgm:pt>
    <dgm:pt modelId="{3F1996AA-F4FE-411C-958D-C874C03CDADE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он-</a:t>
          </a:r>
          <a:r>
            <a:rPr lang="ru-RU" sz="2000" dirty="0" err="1" smtClean="0">
              <a:solidFill>
                <a:srgbClr val="002060"/>
              </a:solidFill>
            </a:rPr>
            <a:t>лайн</a:t>
          </a:r>
          <a:r>
            <a:rPr lang="ru-RU" sz="2000" dirty="0" smtClean="0">
              <a:solidFill>
                <a:srgbClr val="002060"/>
              </a:solidFill>
            </a:rPr>
            <a:t> портал государственных услуг индивидуальное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247E7DD-0C64-4F5E-9B98-245A0613CB48}" type="parTrans" cxnId="{F10C85FD-0064-4B87-BF3D-FC27807C4C55}">
      <dgm:prSet/>
      <dgm:spPr/>
      <dgm:t>
        <a:bodyPr/>
        <a:lstStyle/>
        <a:p>
          <a:endParaRPr lang="ru-RU"/>
        </a:p>
      </dgm:t>
    </dgm:pt>
    <dgm:pt modelId="{DF68E0C1-21C6-406B-A999-1B353FDBC096}" type="sibTrans" cxnId="{F10C85FD-0064-4B87-BF3D-FC27807C4C55}">
      <dgm:prSet/>
      <dgm:spPr/>
      <dgm:t>
        <a:bodyPr/>
        <a:lstStyle/>
        <a:p>
          <a:endParaRPr lang="ru-RU"/>
        </a:p>
      </dgm:t>
    </dgm:pt>
    <dgm:pt modelId="{C242D245-FDAA-40A4-8D90-DE2ACED3543B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кассы учреждений культуры приобретение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23721A58-8AF0-46F0-8B95-BDD7714A1347}" type="parTrans" cxnId="{F5F58FB7-2714-4F2C-8D1E-75B7F0842560}">
      <dgm:prSet/>
      <dgm:spPr/>
      <dgm:t>
        <a:bodyPr/>
        <a:lstStyle/>
        <a:p>
          <a:endParaRPr lang="ru-RU"/>
        </a:p>
      </dgm:t>
    </dgm:pt>
    <dgm:pt modelId="{B1B9F7BB-F19C-4B81-9C16-3FCADD5BD3F8}" type="sibTrans" cxnId="{F5F58FB7-2714-4F2C-8D1E-75B7F0842560}">
      <dgm:prSet/>
      <dgm:spPr/>
      <dgm:t>
        <a:bodyPr/>
        <a:lstStyle/>
        <a:p>
          <a:endParaRPr lang="ru-RU"/>
        </a:p>
      </dgm:t>
    </dgm:pt>
    <dgm:pt modelId="{70E003CA-BCA4-481E-BA15-9A2531A4C69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приглашение распространителей в образовательную организацию, для индивидуального приобретения билетов родителями</a:t>
          </a:r>
          <a:endParaRPr lang="ru-RU" sz="2000" dirty="0">
            <a:solidFill>
              <a:srgbClr val="002060"/>
            </a:solidFill>
          </a:endParaRPr>
        </a:p>
      </dgm:t>
    </dgm:pt>
    <dgm:pt modelId="{7D5A26AE-7DD7-4137-8E0F-F488B456F11B}" type="parTrans" cxnId="{DE9AAF97-9534-4F66-9DA9-E7CB88877C16}">
      <dgm:prSet/>
      <dgm:spPr/>
      <dgm:t>
        <a:bodyPr/>
        <a:lstStyle/>
        <a:p>
          <a:endParaRPr lang="ru-RU"/>
        </a:p>
      </dgm:t>
    </dgm:pt>
    <dgm:pt modelId="{90F08E8D-5F06-45BB-8E5D-4FDE19E3BC9F}" type="sibTrans" cxnId="{DE9AAF97-9534-4F66-9DA9-E7CB88877C16}">
      <dgm:prSet/>
      <dgm:spPr/>
      <dgm:t>
        <a:bodyPr/>
        <a:lstStyle/>
        <a:p>
          <a:endParaRPr lang="ru-RU"/>
        </a:p>
      </dgm:t>
    </dgm:pt>
    <dgm:pt modelId="{06984F9C-F4C1-4618-A6A8-E3763EE46365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002060"/>
              </a:solidFill>
            </a:rPr>
            <a:t>заключение договоров между организацией, предоставляющей услугу (концертным залом, театром, иными организациями культуры), и  каждым родителем</a:t>
          </a:r>
          <a:endParaRPr lang="ru-RU" sz="2000" dirty="0">
            <a:solidFill>
              <a:srgbClr val="002060"/>
            </a:solidFill>
          </a:endParaRPr>
        </a:p>
      </dgm:t>
    </dgm:pt>
    <dgm:pt modelId="{18FAD846-12EB-4CAB-9050-54C7ABE7FED7}" type="parTrans" cxnId="{0F78838E-40A5-4F46-B329-693B6BBD0488}">
      <dgm:prSet/>
      <dgm:spPr/>
      <dgm:t>
        <a:bodyPr/>
        <a:lstStyle/>
        <a:p>
          <a:endParaRPr lang="ru-RU"/>
        </a:p>
      </dgm:t>
    </dgm:pt>
    <dgm:pt modelId="{0AB58C7F-ADBD-4A3E-8E01-F6F39F02101D}" type="sibTrans" cxnId="{0F78838E-40A5-4F46-B329-693B6BBD0488}">
      <dgm:prSet/>
      <dgm:spPr/>
      <dgm:t>
        <a:bodyPr/>
        <a:lstStyle/>
        <a:p>
          <a:endParaRPr lang="ru-RU"/>
        </a:p>
      </dgm:t>
    </dgm:pt>
    <dgm:pt modelId="{5B386D80-EA21-454B-BFBC-2D569E43F415}">
      <dgm:prSet custT="1"/>
      <dgm:spPr/>
      <dgm:t>
        <a:bodyPr/>
        <a:lstStyle/>
        <a:p>
          <a:pPr rtl="0"/>
          <a:r>
            <a:rPr lang="ru-RU" sz="2400" dirty="0" smtClean="0">
              <a:solidFill>
                <a:srgbClr val="FF0000"/>
              </a:solidFill>
            </a:rPr>
            <a:t>УЧИТЕЛЯМ собирать наличные деньги собирать-ЗАПРЕЩЕНО</a:t>
          </a:r>
          <a:endParaRPr lang="ru-RU" sz="2400" dirty="0">
            <a:solidFill>
              <a:srgbClr val="002060"/>
            </a:solidFill>
          </a:endParaRPr>
        </a:p>
      </dgm:t>
    </dgm:pt>
    <dgm:pt modelId="{CCC048BC-DB8A-44FE-A1A8-732D0B445815}" type="parTrans" cxnId="{1A6C0199-745E-4563-AE4A-4CE79FF41978}">
      <dgm:prSet/>
      <dgm:spPr/>
      <dgm:t>
        <a:bodyPr/>
        <a:lstStyle/>
        <a:p>
          <a:endParaRPr lang="ru-RU"/>
        </a:p>
      </dgm:t>
    </dgm:pt>
    <dgm:pt modelId="{071B7B0A-CDF1-4208-BCDB-919810DA4754}" type="sibTrans" cxnId="{1A6C0199-745E-4563-AE4A-4CE79FF41978}">
      <dgm:prSet/>
      <dgm:spPr/>
      <dgm:t>
        <a:bodyPr/>
        <a:lstStyle/>
        <a:p>
          <a:endParaRPr lang="ru-RU"/>
        </a:p>
      </dgm:t>
    </dgm:pt>
    <dgm:pt modelId="{7C11CF2A-A422-4028-B040-81C6D9D5883E}">
      <dgm:prSet custT="1"/>
      <dgm:spPr/>
      <dgm:t>
        <a:bodyPr/>
        <a:lstStyle/>
        <a:p>
          <a:pPr rtl="0"/>
          <a:endParaRPr lang="ru-RU" sz="2400" dirty="0">
            <a:solidFill>
              <a:srgbClr val="002060"/>
            </a:solidFill>
          </a:endParaRPr>
        </a:p>
      </dgm:t>
    </dgm:pt>
    <dgm:pt modelId="{3897F182-274C-4FC2-9284-8AF158E298FE}" type="parTrans" cxnId="{29492ED4-740E-4D16-86CA-B471EE3A2B30}">
      <dgm:prSet/>
      <dgm:spPr/>
      <dgm:t>
        <a:bodyPr/>
        <a:lstStyle/>
        <a:p>
          <a:endParaRPr lang="ru-RU"/>
        </a:p>
      </dgm:t>
    </dgm:pt>
    <dgm:pt modelId="{731CEEF9-B033-4B37-975D-B38285D1BA85}" type="sibTrans" cxnId="{29492ED4-740E-4D16-86CA-B471EE3A2B30}">
      <dgm:prSet/>
      <dgm:spPr/>
      <dgm:t>
        <a:bodyPr/>
        <a:lstStyle/>
        <a:p>
          <a:endParaRPr lang="ru-RU"/>
        </a:p>
      </dgm:t>
    </dgm:pt>
    <dgm:pt modelId="{FA4BF7DC-7C0D-40C8-B360-6ECE48178328}" type="pres">
      <dgm:prSet presAssocID="{9A6BF412-EB4A-4751-B283-B3D7C7F7BD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DD069-9679-4F7E-98FA-4C890ADA1B0E}" type="pres">
      <dgm:prSet presAssocID="{C8430F75-5DE5-41B7-8CAC-D1486D82CAA9}" presName="composite" presStyleCnt="0"/>
      <dgm:spPr/>
    </dgm:pt>
    <dgm:pt modelId="{5D3E6C9F-A94B-464C-A70A-31039B25AA2C}" type="pres">
      <dgm:prSet presAssocID="{C8430F75-5DE5-41B7-8CAC-D1486D82CAA9}" presName="parentText" presStyleLbl="alignNode1" presStyleIdx="0" presStyleCnt="1" custScaleX="78052" custScaleY="134295" custLinFactNeighborX="-36299" custLinFactNeighborY="-9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72F6B-E455-4C0F-B2C4-20E2DE79FB4A}" type="pres">
      <dgm:prSet presAssocID="{C8430F75-5DE5-41B7-8CAC-D1486D82CAA9}" presName="descendantText" presStyleLbl="alignAcc1" presStyleIdx="0" presStyleCnt="1" custScaleX="106361" custScaleY="237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C02083-D16F-4DC9-A9EB-F4D167097366}" type="presOf" srcId="{3F1996AA-F4FE-411C-958D-C874C03CDADE}" destId="{11E72F6B-E455-4C0F-B2C4-20E2DE79FB4A}" srcOrd="0" destOrd="0" presId="urn:microsoft.com/office/officeart/2005/8/layout/chevron2"/>
    <dgm:cxn modelId="{DE9AAF97-9534-4F66-9DA9-E7CB88877C16}" srcId="{C8430F75-5DE5-41B7-8CAC-D1486D82CAA9}" destId="{70E003CA-BCA4-481E-BA15-9A2531A4C695}" srcOrd="2" destOrd="0" parTransId="{7D5A26AE-7DD7-4137-8E0F-F488B456F11B}" sibTransId="{90F08E8D-5F06-45BB-8E5D-4FDE19E3BC9F}"/>
    <dgm:cxn modelId="{24D80BF2-E17E-4EAF-84AC-EA3581DD2543}" type="presOf" srcId="{70E003CA-BCA4-481E-BA15-9A2531A4C695}" destId="{11E72F6B-E455-4C0F-B2C4-20E2DE79FB4A}" srcOrd="0" destOrd="2" presId="urn:microsoft.com/office/officeart/2005/8/layout/chevron2"/>
    <dgm:cxn modelId="{1896EF88-E547-4782-B95F-13CA93CFF1EC}" type="presOf" srcId="{5B386D80-EA21-454B-BFBC-2D569E43F415}" destId="{11E72F6B-E455-4C0F-B2C4-20E2DE79FB4A}" srcOrd="0" destOrd="5" presId="urn:microsoft.com/office/officeart/2005/8/layout/chevron2"/>
    <dgm:cxn modelId="{0F78838E-40A5-4F46-B329-693B6BBD0488}" srcId="{C8430F75-5DE5-41B7-8CAC-D1486D82CAA9}" destId="{06984F9C-F4C1-4618-A6A8-E3763EE46365}" srcOrd="3" destOrd="0" parTransId="{18FAD846-12EB-4CAB-9050-54C7ABE7FED7}" sibTransId="{0AB58C7F-ADBD-4A3E-8E01-F6F39F02101D}"/>
    <dgm:cxn modelId="{4247A1F7-ECD6-44FB-98D3-CBDCE50FBC5D}" type="presOf" srcId="{C8430F75-5DE5-41B7-8CAC-D1486D82CAA9}" destId="{5D3E6C9F-A94B-464C-A70A-31039B25AA2C}" srcOrd="0" destOrd="0" presId="urn:microsoft.com/office/officeart/2005/8/layout/chevron2"/>
    <dgm:cxn modelId="{32CFC5FA-5178-4A1E-9CA3-EA4FCD65B8D4}" type="presOf" srcId="{C242D245-FDAA-40A4-8D90-DE2ACED3543B}" destId="{11E72F6B-E455-4C0F-B2C4-20E2DE79FB4A}" srcOrd="0" destOrd="1" presId="urn:microsoft.com/office/officeart/2005/8/layout/chevron2"/>
    <dgm:cxn modelId="{6BFFE846-936E-403A-A0DD-E98B8EA86D64}" type="presOf" srcId="{7C11CF2A-A422-4028-B040-81C6D9D5883E}" destId="{11E72F6B-E455-4C0F-B2C4-20E2DE79FB4A}" srcOrd="0" destOrd="4" presId="urn:microsoft.com/office/officeart/2005/8/layout/chevron2"/>
    <dgm:cxn modelId="{F3A296A4-C2A3-44CD-962A-662B2F595046}" type="presOf" srcId="{9A6BF412-EB4A-4751-B283-B3D7C7F7BD93}" destId="{FA4BF7DC-7C0D-40C8-B360-6ECE48178328}" srcOrd="0" destOrd="0" presId="urn:microsoft.com/office/officeart/2005/8/layout/chevron2"/>
    <dgm:cxn modelId="{1A6C0199-745E-4563-AE4A-4CE79FF41978}" srcId="{C8430F75-5DE5-41B7-8CAC-D1486D82CAA9}" destId="{5B386D80-EA21-454B-BFBC-2D569E43F415}" srcOrd="5" destOrd="0" parTransId="{CCC048BC-DB8A-44FE-A1A8-732D0B445815}" sibTransId="{071B7B0A-CDF1-4208-BCDB-919810DA4754}"/>
    <dgm:cxn modelId="{F5F58FB7-2714-4F2C-8D1E-75B7F0842560}" srcId="{C8430F75-5DE5-41B7-8CAC-D1486D82CAA9}" destId="{C242D245-FDAA-40A4-8D90-DE2ACED3543B}" srcOrd="1" destOrd="0" parTransId="{23721A58-8AF0-46F0-8B95-BDD7714A1347}" sibTransId="{B1B9F7BB-F19C-4B81-9C16-3FCADD5BD3F8}"/>
    <dgm:cxn modelId="{EC224B5B-847A-4D71-9E91-5D86F24CFD7D}" type="presOf" srcId="{06984F9C-F4C1-4618-A6A8-E3763EE46365}" destId="{11E72F6B-E455-4C0F-B2C4-20E2DE79FB4A}" srcOrd="0" destOrd="3" presId="urn:microsoft.com/office/officeart/2005/8/layout/chevron2"/>
    <dgm:cxn modelId="{29492ED4-740E-4D16-86CA-B471EE3A2B30}" srcId="{C8430F75-5DE5-41B7-8CAC-D1486D82CAA9}" destId="{7C11CF2A-A422-4028-B040-81C6D9D5883E}" srcOrd="4" destOrd="0" parTransId="{3897F182-274C-4FC2-9284-8AF158E298FE}" sibTransId="{731CEEF9-B033-4B37-975D-B38285D1BA85}"/>
    <dgm:cxn modelId="{C8B4118A-821E-4E33-9D81-B61F3FF87B60}" srcId="{9A6BF412-EB4A-4751-B283-B3D7C7F7BD93}" destId="{C8430F75-5DE5-41B7-8CAC-D1486D82CAA9}" srcOrd="0" destOrd="0" parTransId="{26FEC773-731F-4305-B301-F39D730F428D}" sibTransId="{3DC1DC1F-9033-485B-969B-12551DE5873E}"/>
    <dgm:cxn modelId="{F10C85FD-0064-4B87-BF3D-FC27807C4C55}" srcId="{C8430F75-5DE5-41B7-8CAC-D1486D82CAA9}" destId="{3F1996AA-F4FE-411C-958D-C874C03CDADE}" srcOrd="0" destOrd="0" parTransId="{7247E7DD-0C64-4F5E-9B98-245A0613CB48}" sibTransId="{DF68E0C1-21C6-406B-A999-1B353FDBC096}"/>
    <dgm:cxn modelId="{E5297ACE-673A-4091-A461-CCC97ECCDF19}" type="presParOf" srcId="{FA4BF7DC-7C0D-40C8-B360-6ECE48178328}" destId="{C7EDD069-9679-4F7E-98FA-4C890ADA1B0E}" srcOrd="0" destOrd="0" presId="urn:microsoft.com/office/officeart/2005/8/layout/chevron2"/>
    <dgm:cxn modelId="{2ED92A40-209E-4398-8925-60851ECF9F49}" type="presParOf" srcId="{C7EDD069-9679-4F7E-98FA-4C890ADA1B0E}" destId="{5D3E6C9F-A94B-464C-A70A-31039B25AA2C}" srcOrd="0" destOrd="0" presId="urn:microsoft.com/office/officeart/2005/8/layout/chevron2"/>
    <dgm:cxn modelId="{05C32308-02CA-4E4B-B543-53B22773683F}" type="presParOf" srcId="{C7EDD069-9679-4F7E-98FA-4C890ADA1B0E}" destId="{11E72F6B-E455-4C0F-B2C4-20E2DE79FB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2" y="9373348"/>
            <a:ext cx="2918049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8" tIns="45754" rIns="91508" bIns="45754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14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674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33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48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050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24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68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280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97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335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1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79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740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398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5829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0706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76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352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403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33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2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5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158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426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989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808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866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9402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2612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847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057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896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0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246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607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3526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413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846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488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855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341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331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1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9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442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711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918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017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432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805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236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3876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7044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94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463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9212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3038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669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753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91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186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4962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6104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2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3535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9800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2098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63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023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46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3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0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7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9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4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9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9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4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8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2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53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8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8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5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9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6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3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3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45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0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0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5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8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56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9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0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4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7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5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2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7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9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9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33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6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9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1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6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697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693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38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160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6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051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227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862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34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7687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857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071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235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895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4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032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24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322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273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58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2824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417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53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9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230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570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449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92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5643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1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20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4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57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01.11.2016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87774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0"/>
          <a:stretch/>
        </p:blipFill>
        <p:spPr>
          <a:xfrm>
            <a:off x="0" y="583283"/>
            <a:ext cx="9144000" cy="611021"/>
          </a:xfrm>
          <a:prstGeom prst="rect">
            <a:avLst/>
          </a:prstGeom>
        </p:spPr>
      </p:pic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7543"/>
            <a:ext cx="1368152" cy="123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1995761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110085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 принятых мерах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по </a:t>
            </a:r>
            <a:r>
              <a:rPr lang="ru-RU" sz="2800" b="1" dirty="0"/>
              <a:t>итогам рассмотрения обращений граждан коррупционной направленности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1445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27534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Министерство предлагает </a:t>
            </a:r>
            <a:r>
              <a:rPr lang="ru-RU" sz="2800" dirty="0">
                <a:solidFill>
                  <a:srgbClr val="C00000"/>
                </a:solidFill>
              </a:rPr>
              <a:t>примерный перечень мероприятий</a:t>
            </a:r>
            <a:r>
              <a:rPr lang="ru-RU" sz="2800" dirty="0">
                <a:solidFill>
                  <a:srgbClr val="002060"/>
                </a:solidFill>
              </a:rPr>
              <a:t>, рекомендуемых для посещения в рамках учебно-воспитательного процесса.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Справочная информация </a:t>
            </a:r>
            <a:r>
              <a:rPr lang="ru-RU" sz="2800" dirty="0">
                <a:solidFill>
                  <a:srgbClr val="002060"/>
                </a:solidFill>
              </a:rPr>
              <a:t>об учреждениях культуры их репертуаре </a:t>
            </a:r>
            <a:r>
              <a:rPr lang="ru-RU" sz="2800" dirty="0" smtClean="0">
                <a:solidFill>
                  <a:srgbClr val="002060"/>
                </a:solidFill>
              </a:rPr>
              <a:t>представлена</a:t>
            </a:r>
            <a:r>
              <a:rPr lang="ru-RU" sz="2800" smtClean="0">
                <a:solidFill>
                  <a:srgbClr val="002060"/>
                </a:solidFill>
              </a:rPr>
              <a:t>. 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Письмо МО и НРТ  от 17.09.2015 №20614</a:t>
            </a:r>
          </a:p>
        </p:txBody>
      </p:sp>
    </p:spTree>
    <p:extLst>
      <p:ext uri="{BB962C8B-B14F-4D97-AF65-F5344CB8AC3E}">
        <p14:creationId xmlns:p14="http://schemas.microsoft.com/office/powerpoint/2010/main" val="14324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0150634"/>
              </p:ext>
            </p:extLst>
          </p:nvPr>
        </p:nvGraphicFramePr>
        <p:xfrm>
          <a:off x="599199" y="303522"/>
          <a:ext cx="8365311" cy="45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56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84343919"/>
              </p:ext>
            </p:extLst>
          </p:nvPr>
        </p:nvGraphicFramePr>
        <p:xfrm>
          <a:off x="107504" y="104601"/>
          <a:ext cx="8928992" cy="495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08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46" y="113399"/>
            <a:ext cx="871296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!!!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2000" b="1" dirty="0">
                <a:solidFill>
                  <a:srgbClr val="C00000"/>
                </a:solidFill>
              </a:rPr>
              <a:t>организация по возможности обеспечивает выезд участников на культурно-массовые </a:t>
            </a:r>
            <a:r>
              <a:rPr lang="ru-RU" sz="2000" b="1" dirty="0" smtClean="0">
                <a:solidFill>
                  <a:srgbClr val="C00000"/>
                </a:solidFill>
              </a:rPr>
              <a:t>мероприятия</a:t>
            </a: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документы, регламентирующие </a:t>
            </a:r>
            <a:r>
              <a:rPr lang="ru-RU" sz="1600" b="1" dirty="0">
                <a:solidFill>
                  <a:srgbClr val="002060"/>
                </a:solidFill>
              </a:rPr>
              <a:t>перевозки организованных групп детей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Постановление Правительства </a:t>
            </a:r>
            <a:r>
              <a:rPr lang="ru-RU" sz="1600" dirty="0" smtClean="0">
                <a:solidFill>
                  <a:srgbClr val="002060"/>
                </a:solidFill>
              </a:rPr>
              <a:t>РФ </a:t>
            </a:r>
            <a:r>
              <a:rPr lang="ru-RU" sz="1600" dirty="0">
                <a:solidFill>
                  <a:srgbClr val="002060"/>
                </a:solidFill>
              </a:rPr>
              <a:t>от 17.12.2013 г. №1177 «Об утверждении Правил организованной перевозки группы детей автобусами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 - Санитарные правила 2.5.3157-14, </a:t>
            </a:r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21.01.2014 г. №3 «Санитарно-эпидемиологические требования к перевозке железнодорожным транспортом организованных групп детей</a:t>
            </a:r>
            <a:r>
              <a:rPr lang="ru-RU" sz="1600" dirty="0" smtClean="0">
                <a:solidFill>
                  <a:srgbClr val="002060"/>
                </a:solidFill>
              </a:rPr>
              <a:t>»;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- Приказы </a:t>
            </a:r>
            <a:r>
              <a:rPr lang="ru-RU" sz="1600" dirty="0" smtClean="0">
                <a:solidFill>
                  <a:srgbClr val="002060"/>
                </a:solidFill>
              </a:rPr>
              <a:t>МО и Н РТ 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11.12.2013г. №4715/13, от 20.05.2014г. №2850/14  «Об  упорядочении организации выездов обучающихся и воспитанников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от </a:t>
            </a:r>
            <a:r>
              <a:rPr lang="ru-RU" sz="1600" dirty="0">
                <a:solidFill>
                  <a:srgbClr val="002060"/>
                </a:solidFill>
              </a:rPr>
              <a:t>10.06.2015 №6739/15  «О создании «горячей линии» по вопросам организации выездов обучающихся по Республике Татарстан и за ее пределы».</a:t>
            </a:r>
          </a:p>
        </p:txBody>
      </p:sp>
    </p:spTree>
    <p:extLst>
      <p:ext uri="{BB962C8B-B14F-4D97-AF65-F5344CB8AC3E}">
        <p14:creationId xmlns:p14="http://schemas.microsoft.com/office/powerpoint/2010/main" val="31460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60" y="463970"/>
            <a:ext cx="87484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Мероприятия для </a:t>
            </a:r>
            <a:r>
              <a:rPr lang="ru-RU" sz="2400" b="1" dirty="0">
                <a:solidFill>
                  <a:srgbClr val="C00000"/>
                </a:solidFill>
              </a:rPr>
              <a:t>детей дошкольного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могут </a:t>
            </a:r>
            <a:r>
              <a:rPr lang="ru-RU" b="1" dirty="0" smtClean="0">
                <a:solidFill>
                  <a:srgbClr val="002060"/>
                </a:solidFill>
              </a:rPr>
              <a:t>организовываться в </a:t>
            </a:r>
            <a:r>
              <a:rPr lang="ru-RU" b="1" dirty="0">
                <a:solidFill>
                  <a:srgbClr val="002060"/>
                </a:solidFill>
              </a:rPr>
              <a:t>помещениях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Требования: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согласие </a:t>
            </a:r>
            <a:r>
              <a:rPr lang="ru-RU" dirty="0">
                <a:solidFill>
                  <a:srgbClr val="002060"/>
                </a:solidFill>
              </a:rPr>
              <a:t>руководителя образовательной </a:t>
            </a:r>
            <a:r>
              <a:rPr lang="ru-RU" dirty="0" smtClean="0">
                <a:solidFill>
                  <a:srgbClr val="002060"/>
                </a:solidFill>
              </a:rPr>
              <a:t>организации;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согласование </a:t>
            </a:r>
            <a:r>
              <a:rPr lang="ru-RU" dirty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учредителем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показе театральных представлений учитываются возрастные особенности обучающихся и воспитанников. (Сан </a:t>
            </a:r>
            <a:r>
              <a:rPr lang="ru-RU" dirty="0" err="1">
                <a:solidFill>
                  <a:srgbClr val="002060"/>
                </a:solidFill>
              </a:rPr>
              <a:t>ПиН</a:t>
            </a:r>
            <a:r>
              <a:rPr lang="ru-RU" dirty="0">
                <a:solidFill>
                  <a:srgbClr val="002060"/>
                </a:solidFill>
              </a:rPr>
              <a:t> 2.4.1.3049-13 «Санитарно-эпидемиологические требования к устройству, содержанию и организации режима работы дошкольных общеобразовательных </a:t>
            </a:r>
            <a:r>
              <a:rPr lang="ru-RU" dirty="0" smtClean="0">
                <a:solidFill>
                  <a:srgbClr val="002060"/>
                </a:solidFill>
              </a:rPr>
              <a:t>организаций»)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32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" y="303515"/>
            <a:ext cx="9143999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Рекомендации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по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 о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рганизации экскурсионных, туристических поездок на платной основе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организации туристических экскурсионных туров образовательным организациям необходимо руководствоваться следующими нормативно-правовыми актами: </a:t>
            </a:r>
            <a:endParaRPr lang="ru-RU" sz="20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Постановление Правительства Российской Федерации от 17.12.2013г. №1177 «Об утверждении Правил организованной перевозки группы детей автобусами.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  Санитарными правилами «Санитарно-эпидемиологические требования к перевозке железнодорожным транспортом организованных утвержденные Постановлением Главного государственного врача Российской Федерации от 22.11.2010 № 152.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Times New Roman"/>
                <a:ea typeface="Times New Roman"/>
              </a:rPr>
              <a:t>-Методические рекомендации по обеспечению санитарно-эпидемиологического благополучия и безопасности дорожного движения при перевозках организованных групп детей автомобильным транспортом» от 21.09.2006г. № 13/4-4738</a:t>
            </a:r>
            <a:r>
              <a:rPr lang="ru-RU" sz="1400" dirty="0" smtClean="0">
                <a:solidFill>
                  <a:srgbClr val="002060"/>
                </a:solidFill>
              </a:rPr>
              <a:t> 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049" y="411510"/>
            <a:ext cx="86764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endParaRPr lang="ru-RU" sz="20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. 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</a:rPr>
              <a:t>Решение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</a:rPr>
              <a:t>об участии в платных мероприятиях (туристических поездках)  принимается каждым родителем 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Calibri"/>
              </a:rPr>
              <a:t>индивидуально и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</a:rPr>
              <a:t>добровольно</a:t>
            </a:r>
            <a:endParaRPr lang="ru-RU" sz="2000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pPr indent="450215" algn="just">
              <a:lnSpc>
                <a:spcPct val="120000"/>
              </a:lnSpc>
            </a:pPr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3 Маршруты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для туристической поездки, туристических операторов (организаторов, стоимость тура выбирают родители  на родительском собрании. Решение о выезде фиксируется в протоколе родительского собрания и заверяется подписями родителей 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Заказ и оплата выбранного тура осуществляется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непосредственно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родителями, каждым в отдельности, либо председателем родительского комитета на счёт туристического оператора, после заключения договора.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9548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 вопросы обращений за 2015 год </a:t>
            </a:r>
            <a:endParaRPr lang="ru-RU" sz="28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1F497D">
                  <a:lumMod val="60000"/>
                  <a:lumOff val="4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87624" y="1137871"/>
            <a:ext cx="769971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b="1" dirty="0" smtClean="0">
                <a:solidFill>
                  <a:prstClr val="black"/>
                </a:solidFill>
                <a:cs typeface="Times New Roman" pitchFamily="18" charset="0"/>
              </a:rPr>
              <a:t>    </a:t>
            </a:r>
            <a:r>
              <a:rPr lang="ru-RU" sz="1700" dirty="0" smtClean="0">
                <a:solidFill>
                  <a:prstClr val="black"/>
                </a:solidFill>
              </a:rPr>
              <a:t>Несоблюдение принципа добровольности при привлечении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r>
              <a:rPr lang="ru-RU" sz="1700" dirty="0" smtClean="0">
                <a:solidFill>
                  <a:prstClr val="black"/>
                </a:solidFill>
              </a:rPr>
              <a:t>      благотворительной помощи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Нарушение порядка оказания платных образовательных услуг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Злоупотребление должностным положением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нужды образовательной организации, ремонт помещения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</a:pPr>
            <a:endParaRPr lang="ru-RU" sz="1700" dirty="0" smtClean="0">
              <a:solidFill>
                <a:prstClr val="black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ct val="150000"/>
              <a:buFont typeface="Wingdings" pitchFamily="2" charset="2"/>
              <a:buChar char="Ø"/>
            </a:pPr>
            <a:r>
              <a:rPr lang="ru-RU" sz="1700" dirty="0" smtClean="0">
                <a:solidFill>
                  <a:prstClr val="black"/>
                </a:solidFill>
              </a:rPr>
              <a:t>    Сбор денежных средств на оказание фото, видео, театральных  и иных развлекательных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144221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25.12.2008 №273-ФЗ </a:t>
            </a:r>
            <a:br>
              <a:rPr lang="ru-RU" sz="2400" dirty="0" smtClean="0"/>
            </a:br>
            <a:r>
              <a:rPr lang="ru-RU" sz="2400" dirty="0" smtClean="0"/>
              <a:t>«О противодействии коррупции» (п.1 ст.1)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Коррупция- злоупотребление служебным положением, дача взятки, получение взятки, </a:t>
            </a:r>
            <a:r>
              <a:rPr lang="ru-RU" dirty="0" smtClean="0">
                <a:solidFill>
                  <a:srgbClr val="FF0000"/>
                </a:solidFill>
              </a:rPr>
              <a:t>злоупотребление полномочиями</a:t>
            </a:r>
            <a:r>
              <a:rPr lang="ru-RU" dirty="0" smtClean="0"/>
              <a:t>, коммерческий подкуп </a:t>
            </a:r>
            <a:r>
              <a:rPr lang="ru-RU" dirty="0" smtClean="0">
                <a:solidFill>
                  <a:srgbClr val="FF0000"/>
                </a:solidFill>
              </a:rPr>
              <a:t>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</a:t>
            </a:r>
            <a:r>
              <a:rPr lang="ru-RU" dirty="0" smtClean="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388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05050" y="3723878"/>
            <a:ext cx="1716467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Прокуратура РТ 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644008" y="2211710"/>
            <a:ext cx="1983089" cy="100824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о вопросам </a:t>
            </a:r>
          </a:p>
          <a:p>
            <a:pPr algn="ctr" defTabSz="914063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ротиводействию</a:t>
            </a:r>
          </a:p>
          <a:p>
            <a:pPr algn="ctr" defTabSz="914063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 коррупции (ПК)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23528" y="2283718"/>
            <a:ext cx="1845598" cy="644901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Выезд в ОО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3059832" y="1275606"/>
            <a:ext cx="3168352" cy="730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sz="2000" b="1">
              <a:solidFill>
                <a:prstClr val="black"/>
              </a:solidFill>
            </a:endParaRPr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>
            <a:off x="6877050" y="12751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063"/>
            <a:endParaRPr lang="ru-RU">
              <a:solidFill>
                <a:prstClr val="black"/>
              </a:solidFill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059832" y="1275606"/>
            <a:ext cx="31683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Департамент надзора </a:t>
            </a:r>
          </a:p>
          <a:p>
            <a:pPr algn="ctr" defTabSz="914063"/>
            <a:r>
              <a:rPr lang="ru-RU" sz="14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контроля в сфере образования МОиН РТ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16467" y="195485"/>
            <a:ext cx="6674728" cy="385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399507" y="92463"/>
            <a:ext cx="5194168" cy="4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063"/>
            <a:r>
              <a:rPr lang="ru-RU" b="1" dirty="0" smtClean="0">
                <a:solidFill>
                  <a:srgbClr val="1F497D"/>
                </a:solidFill>
                <a:cs typeface="Times New Roman" pitchFamily="18" charset="0"/>
              </a:rPr>
              <a:t>Межведомственное взаимодействие</a:t>
            </a:r>
            <a:endParaRPr lang="ru-RU" b="1" dirty="0">
              <a:solidFill>
                <a:srgbClr val="1F497D"/>
              </a:solidFill>
              <a:cs typeface="Times New Roman" pitchFamily="18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419872" y="699542"/>
            <a:ext cx="2358719" cy="334082"/>
          </a:xfrm>
          <a:prstGeom prst="rect">
            <a:avLst/>
          </a:prstGeom>
          <a:solidFill>
            <a:srgbClr val="FF0000">
              <a:alpha val="7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Обращение 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539552" y="3291830"/>
            <a:ext cx="252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063"/>
            <a:r>
              <a:rPr lang="ru-RU" sz="1200" b="1" dirty="0" smtClean="0">
                <a:solidFill>
                  <a:prstClr val="black"/>
                </a:solidFill>
                <a:cs typeface="Times New Roman" pitchFamily="18" charset="0"/>
              </a:rPr>
              <a:t>Совместное рассмотрение обращения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503759" y="724044"/>
            <a:ext cx="2428837" cy="114956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Исполнительный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комитет МО для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принятий управленческих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решений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627784" y="2283718"/>
            <a:ext cx="1656184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Итоги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рассмотрения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6948264" y="2211710"/>
            <a:ext cx="1983089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Рассмотрение на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заседании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 муниципальной </a:t>
            </a:r>
          </a:p>
          <a:p>
            <a:pPr algn="ctr" defTabSz="914063"/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омиссии по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2399507" y="3713956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063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 defTabSz="914063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 вопросам ПК</a:t>
            </a:r>
          </a:p>
          <a:p>
            <a:pPr algn="ctr" defTabSz="914063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 defTabSz="914063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27584" y="843558"/>
            <a:ext cx="1872208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914063"/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4475677" y="1083897"/>
            <a:ext cx="264654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8852901">
            <a:off x="2068262" y="1815894"/>
            <a:ext cx="101243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7560332" y="1887674"/>
            <a:ext cx="360040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95736" y="2499742"/>
            <a:ext cx="456363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4283968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588224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2893592">
            <a:off x="2014513" y="3134161"/>
            <a:ext cx="1304158" cy="29628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 rot="16200000">
            <a:off x="407525" y="3176531"/>
            <a:ext cx="840122" cy="25457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063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91830"/>
            <a:ext cx="2134865" cy="151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822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211" y="247218"/>
            <a:ext cx="80394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Любое решение родителей: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мероприятиях,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благотворительной помощи и т.д.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8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800" dirty="0">
                <a:solidFill>
                  <a:srgbClr val="C00000"/>
                </a:solidFill>
              </a:rPr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Оказание давления  </a:t>
            </a:r>
            <a:r>
              <a:rPr lang="ru-RU" sz="28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800" dirty="0">
                <a:solidFill>
                  <a:srgbClr val="C00000"/>
                </a:solidFill>
              </a:rPr>
              <a:t>не </a:t>
            </a:r>
            <a:r>
              <a:rPr lang="ru-RU" sz="28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2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195486"/>
            <a:ext cx="3744416" cy="864096"/>
          </a:xfrm>
          <a:prstGeom prst="rect">
            <a:avLst/>
          </a:prstGeom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33"/>
            <a:r>
              <a:rPr lang="ru-RU" sz="4000" b="1" dirty="0" smtClean="0">
                <a:solidFill>
                  <a:srgbClr val="FF0000"/>
                </a:solidFill>
              </a:rPr>
              <a:t>ВАЖНО!!!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6129" name="Rectangle 1"/>
          <p:cNvSpPr>
            <a:spLocks noChangeArrowheads="1"/>
          </p:cNvSpPr>
          <p:nvPr/>
        </p:nvSpPr>
        <p:spPr bwMode="auto">
          <a:xfrm>
            <a:off x="1475656" y="1203598"/>
            <a:ext cx="6984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</a:rPr>
              <a:t>Руководители образовательной организации несут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74" y="1923678"/>
            <a:ext cx="4504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Дисциплинарную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3723878"/>
            <a:ext cx="3853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000" b="1" dirty="0" smtClean="0">
                <a:solidFill>
                  <a:prstClr val="black"/>
                </a:solidFill>
              </a:rPr>
              <a:t>Уголовную ответственность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285978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3"/>
            <a:r>
              <a:rPr lang="ru-RU" b="1" dirty="0" smtClean="0">
                <a:solidFill>
                  <a:prstClr val="black"/>
                </a:solidFill>
              </a:rPr>
              <a:t>Административную ответственность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7613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51670"/>
            <a:ext cx="648072" cy="648072"/>
          </a:xfrm>
          <a:prstGeom prst="rect">
            <a:avLst/>
          </a:prstGeom>
          <a:noFill/>
        </p:spPr>
      </p:pic>
      <p:pic>
        <p:nvPicPr>
          <p:cNvPr id="10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1576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3" descr="http://lambardi.ru/images/0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9862"/>
            <a:ext cx="648072" cy="648072"/>
          </a:xfrm>
          <a:prstGeom prst="rect">
            <a:avLst/>
          </a:prstGeom>
          <a:noFill/>
        </p:spPr>
      </p:pic>
      <p:pic>
        <p:nvPicPr>
          <p:cNvPr id="176133" name="Picture 5" descr="http://proalimenty.com/wp-content/uploads/2014/12/%D0%B2%D0%B7%D1%8F%D1%82%D0%BA%D0%B0_21-300x2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363838"/>
            <a:ext cx="204112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135" name="AutoShape 7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7" name="AutoShape 9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39" name="AutoShape 11" descr="data:image/jpeg;base64,/9j/4AAQSkZJRgABAQAAAQABAAD/2wCEAAkGBxISEBUSEhQUFBUUFRUUFBQUFRQUFBQWFBQWFhQVFBQYHCggGBolHBQUITEhJSkrLi4uFx8zODMsNygtLisBCgoKDg0OGxAQGywkICQsLCwsLCwsLCwsLCwsLCwsLCwsLCwsLCwsLCwsLCwsLCwsLCwsLCwsLCwsLCwsLCwsLP/AABEIAMIBAwMBIgACEQEDEQH/xAAcAAABBQEBAQAAAAAAAAAAAAAEAAIDBQYBBwj/xABAEAABAwIEAwUFBwMDAgcAAAABAAIDBBEFEiExBkFRImFxgZETFDKhsSNCUmLB0fAzgpIHcqLC4RVDU1Rjc7L/xAAaAQACAwEBAAAAAAAAAAAAAAACAwABBAUG/8QAKxEAAgEDAwMDBAIDAAAAAAAAAAECAxEhBBIxQVFhExQyInGR0QWhUuHw/9oADAMBAAIRAxEAPwCyw/DmM0I15rR4fTM6BBYiIzCyVhuTa/eCP0Kfh1Xsua27mpJGsoGtadArhpuszTz6q6p6jRaaM1wJmg1D1L9En1QCqq2vHVMqTVgYoAxKoN1nqyfVWNZUhyrZZGjdYmx6RWVEl1VVTlY1tU3kqSsqFaIwWqmsrvDaCGenu53aA9OqzFTMtbwZLA+mdE/47uA6m47NvNE8Ioys9BckDkVXywEGxW8dhOWQ3BGgWcxqNofYI4Sd7GTU04qO4pAxdyIgsXA1OOfcgyJUbe2iC1DxNIegnwatLJbjfYWPswe5VHELAWlWOEUEr4c4+EKmxepBFhusVPM8HRrO1N3M6WLgYifZrhjXQOLcgLFzIiMq5lUJcHMaaY0SQm5VC7g+RWWB1TonOc1gfcWN9PmhciPlo5IQHaWcFUn0H0ed3YqaqQvcXEWub2UJaiXM1XMitCnK7uCFiaWIwsTCxWS4LlXURkSUJc9CgzBtje3RHUtSGoPDuLIRHkmjN+trhBS8SUua17BZXBnUjVhLhmupsS71aQ4ncLEU2KU7tpB6qwixGPk8IMoZhmkqa423VNU1xXG1zCPiCjIY77wVXZdkBS1pQc1USr+nwWOQ6ytHp+6tDwtQsF5Kgeb42oo5BbSPP53qsla5x0BK39aMLj2kD/Bxd9FSzcR0zNIor99rfVXuKuu5n4MClk5EBaHh+hZSyte8jM03t1QE3EMrtgGj1VfLO9xu5xKJRkzNU1UI4WTWcV8StebMbra11iZLk3Kmdc6lcyJsY2MNWs6j8EGRL2aIsuWRCbg5YoJxlF1YZUPLEHODeXNVLjI2jdzSRq8DxY+5FoOpB8fJZOVhzG69d4W4dpzSA7kg37lgOI8N9nKbDS6y0IqMn5OjrW5U14M+GrhaisiQiWs5VwQsXMiLdGm+zUJcF9muGNFliaWqEuCtYia3NoC8uFtBe9kRhtKx7nB7rWGiGliANhrqh6mn40/uC5EwtReRMdEiEXBsiXs1NlSsrLuQezSU1klCXCXMQ81E124RGZPCoFNopZcHP3SVEKaVv8K0QC4QqsMVaSKNk8o3v6lStrX9D6lWjmhRlo6KtqD9dgraxx5FSMmd0U4C7ZVsRTrMYC47qWNi4GqVjUSikKlUkxzQpAE0BPCgtiDU4MTmKVQogMajLUVZRuYoQgIUOG14ZL2hdFhira2ANdmQzV0atJPbM9p4e4ophAG/CRyA0Kx/GNc2U3aLDkm8Nwwupy9x1HyVFWzFxI5cllhNzko9jp6jbCm2+oEnBcDU8MWw4Q0hcspLLhChCJyY5TFq49hAuBexG/0UYcFeSQpZLtAy2tbX9lBlVjXVntcpDctt0HkVRG15LdbsRgLpanZV0NRCbkJjUb40ZlTHMVF3A8iSKyJKyXKj3sBPbXjqsnJXkqL3wo9jNXoM2za8dU/3wdVhxXOT24i5TYyvbs2vvQ6romCxjcTKnjxQ9VNrBdBmxbIE8WWWixTvRsOJIbAOm0X4Ce0quirLoqOW6oW0EXT2JgKe1UCyeMKTKoWFENUBGqN6K9mmviUICIXE29hH5EFiR0DVT4GUk3NWL3A661JkDRex18VWkdVd4DhZ9j5KsxCAteVmopKbsdPXKTprwC2TmJtl2y1HIOvCZZSWTmtUICuNk6hhklzBnJTinLyGjcmyLiz0z8u2ZvrqhkzXp0vkyvDCNDuNCnZFPIbknqbrgarM7TlJ2Bi1csjm0jjsCjIMBmfswqt6GKhUfQpUwhbGLgKqcL2YPF2qZUcDVTRfK0+Drq7he3qdjIZFxXrsAnBt7MpKvUj3K9vU7HhySSS2HQEkupKEOLoSXWtJNhqSoQc2QhXWFUUkmvwjqU3DMI1DpNfyj9StJEzuA8ys1WquEPp6fdmRLRYSB94K1jwnoQgoozcaN1Gna+l1aUUdyBqCdgTlv3NJ7JPmsjcn1Nap0ljah4wSUi7RdCSQOYbOFlrMNfPCczO2B8cbhqPFpWldSUmIxHKBHKBq3YgpsN3f8mSvpqUulvK/R5cHKWNyWM0T6aQxvG17HqhIqlMTucetQlTlZlm1yeCh4JQUWwXVmdkT2KvpnMfNZ6v2xAhZjGYPZSZwgmro1aOSVTJ7Tw5R0vu4+E6aknULGcTxRh5DNdVQ4djOVm5TYap0ri47JEbtrHB0tTJKm7nHMUZCLLVE6NajhkN7LpkCUjERhOHGeURg20JuegVMOEd0kgejlkMrfZjUG48lYV+eWQFwsQLIjC4/dK4slFxk7JG3atr8iERXVDXSuc0aE6eiROR16NBKNmC02G33VpDRMCEZIUdTOSXJs1RhGPCLOipm9Fp8MpwLaLP0RWmw12iKlmRU+CxXCF1JdQzFbLBqdFxHuASWRwyM3HxKknZD0SyHotgoakniI9ETSUJcdTlHXme4BRtItK7sgNX2EYdYZnaE+oRlJFFH8MdyOZGY+p2VqzEj+E7d30WWpWbwkaadFLLYyFgHdZFREbjl1/ROhqmF3aby1JaD8wrWlw6GbstkEbjtm1jJ6F27fRZuTUmkV8Lb7HS/O3yVhS1ZZpYOad2u1afIqHEsPlgdklYWndt7ZXD8THDRw70IZbC+/wCl1dmi7pm9w3EmFnZzFrfu/FNB1dCTrJH1jPkuVVQC8SxkNlADg9nwSt5Pb+3LZYRlW6NwLSQRYg8/BGSV5Lc7DazrlvJrjuQOQdzHXVM3XVmK2Wd0aLiasFVFmcAJGjXv71g8+p7lqIqoSMzDpqsw5tqi3I6Koyd8iq9FThYfHX5d0ZDjjeqGq8MuqOowxwNwmKSZg9nHqbemxdp5qsx6qEpDQqjDqWRaHDMIc54J1QSlYZDTQTukT0eG/Y7ck2md7IWK9PwThgGEZtLhZniXh4xuOmiXHcsj504zW1mb99C62pCEqqUtQUjSExSZmlo6b4LsuBT6SZ0cjXMOUg7jv3WebUObzUrcXA3RXuZpaSUHdG6qKIyfauNzbdUztCieHsbZIzLfyXK2HW4Wd8nVi7q52B6Pp3qpiKLa9A0Fc0FLUK+oa6yxMNQrCnxGyiw7keT0CGtBUrqgLExYr3otuK961Ks7CXA0hnCSzBxUdUlN5Np4iOHO5dPDluS3XsgslxrjIafd2b2BkI79mfqfJNuzj0pTqS2opPc47mxFh979h+qNo/d2ixt4k/Wyo2Ov8R8hsiGuaOQ+qVK7O7RhGCwX4kidoCB33H0RFJhntHZWuFz8PIE/RZ4TtuLtBHMC7b+hVphbczgIX5XfdjkdYE9GybX7jbxQqI7cHSYc+I/aMdbqBrbr0KI/8NLW+0jILTzG1+jhyK1XDPGTQTR4hHoOyc4s5h/MD9fqo+I8JNC/3imIkp5N2HVhB+67u6Hki9NNYB35yV2FYy10fu9U0viJNub4idM8RO3hse5UOMURhkLbh7d2PG0jeR/ceKsMSjjkYJYb5DyPxMdzY79+Y1VNUTl0eV3I3F9weY80HhhLGQSV+iVJU2drs7QhCuNyutGl0SiVKRc4PLlkczkb2+qBxF9pWkfiH1TKef7Vh55TfyXJjnlAHVRR+oCUvpNBVy9lV7TmFuaKa4809tK06jRAsAPI3DoSDYhbDArZhoqOigIV5hsxa8dlBL6glg9Rw8n2Yuq/H8PMjUXhMxdGLqarByrZtUqdhF7SPJsYwwtJus1WR62C9NxiEG9ysVVUbQSstto9u5lsRiIbdY7EKt17Lf4tFdpsvPcUbZ2qfRzyKqCw3FpIX5mnxC9GwDiyOZoa82d3rylOa4g3GibUpKQpTcT3DKDqE4sNl5ZhPFk0OhOZvfutlhXG0Emj+ye9ZJUpRHKomXmchIPKmhqYZNWvafNTe6X2QBEUcyeag9VG+kcFCYnXRIon9seq6oPZOSV3KCZiGtLjs0Fx8ALrxqtqTJK+R27nFx8yvWOIZ7Us1v8A03fReQyt1WuOTmaKNk5ErJFIJUGHJ3tFTidNTDfap4nQHtF0SKnEJTNnS42yeMQVZuWgCCp3fF0ZId3x+Oo3CusFx+SNrqSY3YNNTcA8rHodCF5wyVWlPWZmhpPaZsereh62J9LoXdB4Zdmq9lMRe7XGx6EcjbqP1UWKnKfkfBVVRPdt76g/z9URUz54gedreiW45uFchjOa4/CfrsFrqDB2GRsTRdwsHOOvaO4HLTZYmKoyvB65T6Fa3hnGbTMIN3Zr910UlgqLyXfFXDzKZrcxu92gaOttdeg/VVMHDMgaJWtOykxvHfeK0uJu1hyNv3HU+Zv8l6bw3jVO6JrHWGgHKypRTduCSdldq55SJMrsrxY/Iqdzei9Lx/hKCoBLLAnosBW4HUUriC3O2+x3t3EKSpuIttP4/gjgc4bK7wqqNwCqqKrjynMHRkb5hp4Bw0KfQ43G03LX265b/LdKkkDGUm7WZ65hN/Yg9yzONY7IHFrTflou4ZxL9kA0ZmnYhTw461o/pEnyCNXwhTr003dmSmqZnnXN6FCugcTrdaauxMyG+QN87qukF97KWuLlrKa6lPNSAjqsBxVhbgbgaL1YgIGvoWyNsQmQW3Jlnrm3hHhpZbdNIW7xvhTUliyVXh0kZ1BT1K46FWMuAArie5qbZGMJIap7PhcR4FWtJxVVR7SE+OqpbLllTjF8ou5s6T/USpZuGu8VZxf6nu0zQtPn/wBl5ykg9CHYLe+56qP9WGf+2H+Q/ZJeUrqnoRJvl3PcMSg9pBK0buY5u3PKbLx+Ur1moxLKNiO+68vxVrRK/LsXEjz1WPRtq6Zs1qWGvsV5XLrrk1bzFcWZODkxIKWLuTtcpoJrOB/mu6FaVI0oWg1IsqkkEpR1HYI/myZO+5HgmxNvp36+CVbAy5FUtcRdoJyi57gpMOrHRnONwDbxTYa20pAbnbcadbdVrKLhmGcBw9pEXbtGUt16X2VVJqGJB04OeYmVpK4g3urqjxtzefiq7FsClpnlrmksucsgF2kcrkbHuQBI6hT6ZZRX1Rwz0HDuN5YwLPPmdlewccGXR1jy1XkAeeR+amhq3NOvLVXZlXXVG+x3Emy1AjbYMZv3uOrj+i1mKw00dDE2MB00ljpqRfQD6LxqnriTcnUm58zdavCcZMdpnG5Y4ZL9RqD+qTJNYHRaebmlgpqmiJY+PMCbkA2LTzA3/gRsGNxO0uWHo/T57IKk44v/AFLOvvsbBWJq6GoHaAae7n5IrW4MlXS06r3PD7r9BFtLpBBt4dtrTykDoHaeh0URNVGe2wPHUdk/spvtyjBU/jai+DT/AKYeQmkINmLxk2ddh/MNPUaIyJzXC7SHDqCCEaafBgqUp039aaIpYwUFVYVHJuArNwUZHRWAm0ZGv4NjdtoqCs4LePhK9MIKbl6q7tDo15rqePT8OTN+6g34XKPuFe0iFp5JjqJn4Qi3satXLqjxQ0Ug+6U33R/4T6L2eXD4z90ei6zDIh90eivew/d+Dxj3N/4T6JL2kYfF+EeiSm9le78GbxDGIi0g2263WExORme7PNAe0J5/NNQ0qCpnXq1nPoT3uuEKEOspWyAptrCbXEkn2XQ1S5No0KaNuq4xiKp4C45R5lC2EosfG0uN+p0UFZVhgLWG7ju4fdHQd6sMQp5ABHFG/XQuDToD39SrDDuDGvZdxLT4HRKdSEcscqU5YRjoJC03CuaPH5WW12VvU8Cub8El/EKlnwCoYfgJ7wr9SlUK9OrTLmn4umHIEequaHi6B39WNvjlWJ9xlG7H/wCJUMkThu1w8QUDoU3wEq9RcnqcVRQTbtiN+RY1DVvCdDKLx5oyebHdkf2uuF5i2QjYkeaIjxGUbPd6lB7aS+Mhnuov5RH1VE6KV0bhZzSR4jkR1BGq7LO4tDRfTU/RNlq3v+M5rddx5q6wDGBCCMjQD8RG7vEpzullXM6s5YdkUTKkjvRUWJuHMrSNNNWyACJgGrnOZ2XZQLm5CqZMBa65jeRroHi+niECnF8qw2VOUfi7huGcSyR7OK1mHcZOsA6zr6W5+a87lwSduzC4dWdv5DX5IRsjmm3MbjYjxHJXsTzFg+o1iSPZ4MVpJhZ4DSbhJ+ARO7UL8pPQ2PLovIo8RcFbUXEL2kWcfU/uluHgNVE+pv56Sri5+0H5hf5ixUDcYsftI3N6lvaH6FVVBxu8EXN/EK+g4lp5RaRg15qZXURU0tGfMfxgfDiEb9Guae7Y+h1UxaoZsIpJgPZvsTyPJDPwWpi/pPLmjvuP8Si3SXK/Bjn/ABqfwl+f3/osA0J4cFT+/wA7P6kQI6i7T6HRPixmI/ESz/cLD1GitTTMlTRVocxv9slk8BRP08EvaNcLscCOoIP0XCy6IzWsdzhJMyrqhDBV3CsbzdhDb9NlS1nCk7Phs8LQUHEebR+ltNBYjxFt1dU9VnbcH1cPmFlWoqU8SPXy09OpmJ5bUYfKz4o3DvtcfJCFexvIIAu0nmCfpqhpKGnf8UbT/wAlojqr9L/Yzy0tutvueTtlITxUL0mThejk2a1p7i4H0uLIaTgOHk5w8DdF7qn1TB9rU6GCFWeitsBxECQBzc2ugGy08PAcHN0h/ncrfDeGqWE3DHEjmQSl1NRTasrjKemqp3ZeUErHRg+z/nqiS4G32Y9VFHMAOz6ABL3k9/8AxXNaOkjub8o9UzPb/wAtvzKUkrv4W/VNfI7+WUSJceXN/A30JUD4mndjP8UiTbX6ppltzHqUSRTK+rwKF4N42eIAusxXcFuzExPaB0O3lZbsyk7ZfO9vOyjkaAO05vWzXEuH9p2TI1pw4YqVCE+UYFnBc/42X6aqqx3DJqchjxoeYNwV6McQzXZEC48nNNrH85JsAqXG6ZsrHB7s79jbRrfDr4lPp16jknLgz1NPTUbR5MXheIOizNabB4yuPUX2HctPSSXAI16jqsZUwGNxaeSt8DxEA5XFaasLq6M1Ce17WbWimsQ4cjv+60tThENQ0e1jY+40JHaHg4arK5SG52nTktjTOsxtzyH0Weh1M38vjY1zkyWJ/wCn0ZuYJCz8r+23yO4+ayuJcL1UOroy5v4o+2PQajzC9aJHVMutNzlw1M4+TxEPcFPFWuHMr1muwannH2sTSfxfC7/IarL4lwEN4JP7ZdfR7f1CmHya6etXXBn6XGXNPxbK/wAP4tkabFxsFl8RwGog/qRuA/E3ts9Rt5qvbIRtqq2djbHUKSPX6PjNklmyNBRns6Oovs0+P7ea8airSO5G0+LOGxVNPqOUovhnp0/B1zmhk8CDb6IGSirod7uH5rOFvHdZ7DOLJGEWcVqaHjv8YB2B/RVaP2JKCl8kmCDGJBoYhfxd+yS0cfEFIQCWNv8A2/skr2v/ACEe1of4f2zyaRgJtI29tnC4cPBw19bpsbXggxvzAbNk7LtejxofOysnxX222J+gsuGnA1t/tHPzWVVDpun1GR43JF/UY4H8Txmb4h40KOgx9jrbE/ky8zz5oMNc3Z2p6FQSwtOr2McetgD6tsVW2D6F7prrcvxiTHfE61+t/qAiYZWkaGw8bfUrJMomf/IzmAH39Q8FTtpnnaU/3sadO+xF1ey3Eit1+YmuZOfuknzB366p/t3nZp9LrLxMmYbCSMnl2ZAfldEMbV8nRi/V8g+rUO3ygtyXRmkYZLXyu/x+uimbDK7Zhv4a+GgWeZSVg3MXW5lPy7KKbFWHsmeFvLWSY/RqJQXcjn4L9mFVbtopPNpG/eQNE12Gzt+J0TP90kQPoCT8lV+4T/fq4hoNGxzPOn+6wTH0Q2dPO4aX9nHGwf8AVYq/Tj3BdSXb/vyWDoIwLvnBI5Rtc7a/N4aB6oSTF6dh0GY/mcL/AODdfmmHCotwx0n/ANskj/8AiMo+Smihc0ZWtbGNf6bQ3fqW7qemit8iOWsnffKzI0/jtGB5fEfRASxtBu8l5/C0lrLd5+J3yRppHG+vz18RzSFF1118vMDmrULEcmyumkcW8wzTsCwaOmnPxUMcfTyP0BVy2i1577eK57sy9gbE20N/OyptcFpGcxjBmyt17LgNDyKxNTTvidZ2nQ8ivX5GNFwR6jbu13WS4up4WtsDr+Eagee4PcmUarT2ia9FNbwHhirkkcI+RI+q9RbsB00Xk/DOINilDjazRoO9baLiaN3RPcUng4WrlOo14L/N3pxeqqLF4zs4IsVzDzCox7WgtsqY6RQslB2t6pznb2N1AbDmyKpxLAKabVzA1342dh3nbQ+YVl4pherLTa4MXX8DSC5hka/8r+w7/IaH5LMVuHyQm0rHRn8w08nDQ+q9ZL10FpGUgHuOoPkVakaYamS5yePBxClZVkL0PEOE6WXVrTC7rGez5sOnpZZjEOD6hmrMsw/L2X/4uNvQq8M109Wu5XNxE23SQUlI9pIdHICNwY36fJJTYjT67Ns0dpvmmO5+P/SUklykdlkDOfgVyX9P0SSTULY2Lf8AnRFkbf7f1XUkRQqQbeJ+is4tvIfRJJDMKBO82aSO5Qtcb3vrcapJI48Ay5LykN731231VgWDaw+Icu4JJI48ASOSNAvZQkafzquJIxYPMBdNdy8T9UklOha5Ix8Xmp5hr6f/AKSSWeY+PBDiR+xceYBt3bry6q1cb66FJJFpeWK1nxRnwdUbTuPUrqS6MjlSLGneepVvRvPU+qSSUZ5ltSPPU+qsaZxvuV1JCZJliTsmO3SSUFj5f56qIfqkkoQl5ei5Ee0EklZQW0riSSsI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1" name="AutoShape 13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sp>
        <p:nvSpPr>
          <p:cNvPr id="176143" name="AutoShape 15" descr="https://www.nalog.ru/cdn/image/168387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33"/>
            <a:endParaRPr lang="ru-RU">
              <a:solidFill>
                <a:prstClr val="black"/>
              </a:solidFill>
            </a:endParaRPr>
          </a:p>
        </p:txBody>
      </p:sp>
      <p:pic>
        <p:nvPicPr>
          <p:cNvPr id="176145" name="Picture 17" descr="http://osincev.org.images.1c-bitrix-cdn.ru/upload/medialibrary/059/059471aa7eb8f30f8af0e3f426376671.jpg?1445930041553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8" y="1779662"/>
            <a:ext cx="2064321" cy="137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01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E86D0"/>
                </a:solidFill>
              </a:rPr>
              <a:t>Полезная информация</a:t>
            </a:r>
            <a:endParaRPr lang="ru-RU" sz="2400" b="1" dirty="0">
              <a:solidFill>
                <a:srgbClr val="0E86D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0363" hangingPunct="0">
              <a:buNone/>
            </a:pPr>
            <a:r>
              <a:rPr lang="ru-RU" sz="2800" dirty="0" smtClean="0"/>
              <a:t>Сайт  департамента    </a:t>
            </a:r>
            <a:r>
              <a:rPr lang="ru-RU" sz="2800" u="sng" dirty="0" smtClean="0">
                <a:hlinkClick r:id="rId2"/>
              </a:rPr>
              <a:t>http://obrnadzor.tatarstan.ru/</a:t>
            </a:r>
            <a:endParaRPr lang="ru-RU" sz="2800" u="sng" dirty="0" smtClean="0"/>
          </a:p>
          <a:p>
            <a:pPr marL="0" indent="360363" hangingPunct="0"/>
            <a:r>
              <a:rPr lang="ru-RU" sz="2800" dirty="0" smtClean="0"/>
              <a:t>Раздел противодействие коррупции/ информационно-методические письма и часто задаваемые вопросы</a:t>
            </a:r>
          </a:p>
          <a:p>
            <a:pPr marL="0" indent="360363" hangingPunct="0"/>
            <a:r>
              <a:rPr lang="ru-RU" sz="2800" dirty="0" smtClean="0"/>
              <a:t>  «Памятка для родителей»</a:t>
            </a:r>
          </a:p>
          <a:p>
            <a:pPr marL="0" indent="360363"/>
            <a:r>
              <a:rPr lang="ru-RU" sz="2800" dirty="0" smtClean="0"/>
              <a:t>«Памятка по противодействию коррупции  для руководителей и педагогов образовательных организаций»</a:t>
            </a:r>
          </a:p>
          <a:p>
            <a:pPr marL="0" indent="360363" hangingPunct="0">
              <a:buNone/>
            </a:pPr>
            <a:r>
              <a:rPr lang="ru-RU" sz="2800" dirty="0" smtClean="0"/>
              <a:t>Официальная  группа Департамента надзора и контроля в сфере образования Республики Татарстан  в Контакте      </a:t>
            </a:r>
            <a:r>
              <a:rPr lang="en-US" sz="2800" dirty="0" err="1" smtClean="0"/>
              <a:t>vk</a:t>
            </a:r>
            <a:r>
              <a:rPr lang="ru-RU" sz="2800" dirty="0" smtClean="0"/>
              <a:t>.</a:t>
            </a:r>
            <a:r>
              <a:rPr lang="en-US" sz="2800" dirty="0" smtClean="0"/>
              <a:t>com</a:t>
            </a:r>
            <a:r>
              <a:rPr lang="ru-RU" sz="2800" dirty="0" smtClean="0"/>
              <a:t>.</a:t>
            </a:r>
            <a:r>
              <a:rPr lang="en-US" sz="2800" dirty="0" err="1" smtClean="0"/>
              <a:t>obrnadzor</a:t>
            </a:r>
            <a:r>
              <a:rPr lang="ru-RU" sz="2800" dirty="0" smtClean="0"/>
              <a:t>.</a:t>
            </a:r>
            <a:r>
              <a:rPr lang="en-US" sz="2800" dirty="0" err="1" smtClean="0"/>
              <a:t>tatarstan</a:t>
            </a:r>
            <a:r>
              <a:rPr lang="ru-RU" sz="2800" dirty="0" smtClean="0"/>
              <a:t>.</a:t>
            </a:r>
            <a:r>
              <a:rPr lang="en-US" sz="2800" dirty="0" err="1" smtClean="0"/>
              <a:t>ru</a:t>
            </a:r>
            <a:endParaRPr lang="ru-RU" sz="2800" dirty="0" smtClean="0"/>
          </a:p>
          <a:p>
            <a:pPr marL="0" indent="360363" hangingPunct="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30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Регламентация деятельности</a:t>
            </a:r>
            <a:endParaRPr lang="ru-RU" sz="36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7574"/>
            <a:ext cx="8316416" cy="352839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№18992/14 от 02.10.2015  </a:t>
            </a:r>
            <a:r>
              <a:rPr lang="ru-RU" sz="1800" dirty="0">
                <a:cs typeface="Times New Roman" pitchFamily="18" charset="0"/>
              </a:rPr>
              <a:t>«</a:t>
            </a:r>
            <a:r>
              <a:rPr lang="ru-RU" sz="1800" i="1" dirty="0">
                <a:cs typeface="Times New Roman" pitchFamily="18" charset="0"/>
              </a:rPr>
              <a:t>О запрете сбора денежных средств и привлечении материальных ресурсов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Регламент №21873/14 от 20.11.2014 «</a:t>
            </a:r>
            <a:r>
              <a:rPr lang="ru-RU" sz="1800" i="1" dirty="0" smtClean="0">
                <a:cs typeface="Times New Roman" pitchFamily="18" charset="0"/>
              </a:rPr>
              <a:t>О </a:t>
            </a:r>
            <a:r>
              <a:rPr lang="ru-RU" sz="1800" i="1" dirty="0">
                <a:cs typeface="Times New Roman" pitchFamily="18" charset="0"/>
              </a:rPr>
              <a:t>порядке  использования финансовых средств </a:t>
            </a:r>
            <a:r>
              <a:rPr lang="ru-RU" sz="1800" i="1" dirty="0" smtClean="0">
                <a:cs typeface="Times New Roman" pitchFamily="18" charset="0"/>
              </a:rPr>
              <a:t>образовательными </a:t>
            </a:r>
            <a:r>
              <a:rPr lang="ru-RU" sz="1800" i="1" dirty="0"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№1623/15 от 08.09.2015 «</a:t>
            </a:r>
            <a:r>
              <a:rPr lang="ru-RU" sz="1800" i="1" dirty="0" smtClean="0">
                <a:cs typeface="Times New Roman" pitchFamily="18" charset="0"/>
              </a:rPr>
              <a:t>Рекомендации </a:t>
            </a:r>
            <a:r>
              <a:rPr lang="ru-RU" sz="1800" i="1" dirty="0">
                <a:cs typeface="Times New Roman" pitchFamily="18" charset="0"/>
              </a:rPr>
              <a:t>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</a:t>
            </a:r>
            <a:r>
              <a:rPr lang="ru-RU" sz="1800" dirty="0">
                <a:cs typeface="Times New Roman" pitchFamily="18" charset="0"/>
              </a:rPr>
              <a:t>» </a:t>
            </a:r>
            <a:endParaRPr lang="ru-RU" sz="18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None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в адрес управлений образования муниципальных образований республики «</a:t>
            </a:r>
            <a:r>
              <a:rPr lang="ru-RU" sz="1800" i="1" dirty="0" smtClean="0">
                <a:cs typeface="Times New Roman" pitchFamily="18" charset="0"/>
              </a:rPr>
              <a:t>О запрете </a:t>
            </a:r>
            <a:r>
              <a:rPr lang="ru-RU" sz="1800" i="1" dirty="0">
                <a:cs typeface="Times New Roman" pitchFamily="18" charset="0"/>
              </a:rPr>
              <a:t>дарить и получать </a:t>
            </a:r>
            <a:r>
              <a:rPr lang="ru-RU" sz="1800" i="1" dirty="0" smtClean="0">
                <a:cs typeface="Times New Roman" pitchFamily="18" charset="0"/>
              </a:rPr>
              <a:t>подарки</a:t>
            </a:r>
            <a:r>
              <a:rPr lang="ru-RU" sz="1800" dirty="0" smtClean="0">
                <a:cs typeface="Times New Roman" pitchFamily="18" charset="0"/>
              </a:rPr>
              <a:t>»</a:t>
            </a:r>
            <a:endParaRPr lang="ru-RU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9553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Нормативные правовые акты, регулирующие порядок привлечения внебюджетных средств 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347664"/>
            <a:ext cx="781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Статья 101 Федерального закона  от 29.12.2012г. №273- ФЗ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13970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33"/>
            <a:r>
              <a:rPr lang="ru-RU" b="1" dirty="0" smtClean="0">
                <a:solidFill>
                  <a:prstClr val="black"/>
                </a:solidFill>
              </a:rPr>
              <a:t>Статья 4 Федерального закона от 11.08.1995 №135-ФЗ  «О благотворительной деятельности и благотворительных организациях»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3219827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2" indent="-182867" algn="just" defTabSz="914333">
              <a:spcBef>
                <a:spcPct val="20000"/>
              </a:spcBef>
              <a:spcAft>
                <a:spcPts val="300"/>
              </a:spcAft>
              <a:buClr>
                <a:srgbClr val="00B050"/>
              </a:buClr>
              <a:buSzPct val="116000"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 </a:t>
            </a:r>
          </a:p>
        </p:txBody>
      </p:sp>
    </p:spTree>
    <p:extLst>
      <p:ext uri="{BB962C8B-B14F-4D97-AF65-F5344CB8AC3E}">
        <p14:creationId xmlns:p14="http://schemas.microsoft.com/office/powerpoint/2010/main" val="219149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15566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Решение о принятии благотворительной помощи образовательной организацией принимается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915566"/>
            <a:ext cx="221399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согласованию с учредителем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923678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Вся поступающая в образовательную организацию благотворительная помощь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851670"/>
            <a:ext cx="223224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подлежит обязательной регистрации в журнале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859782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При передаче и целевом использовании денежных средств, имущества, при оказании услуг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003848"/>
            <a:ext cx="223224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оформляется договор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011911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Принятие и расходование денежных средств происходит 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4011911"/>
            <a:ext cx="223224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868144" y="987574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311903" y="145562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868144" y="185167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868144" y="293179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5868144" y="4155928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3311903" y="361586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3311903" y="2463738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91556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Благотворитель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  договор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пишет заявление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14781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Цели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242773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Сумма (имущество)</a:t>
            </a:r>
            <a:endParaRPr lang="ru-RU" sz="2000" b="1" dirty="0">
              <a:solidFill>
                <a:prstClr val="black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203848" y="2067695"/>
            <a:ext cx="576064" cy="63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2067695"/>
            <a:ext cx="576064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660232" y="2067694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660232" y="2067695"/>
            <a:ext cx="1008112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68344" y="2067696"/>
            <a:ext cx="0" cy="1872208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  <a:softEdge rad="63500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283968" y="3939902"/>
            <a:ext cx="475252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b="1" dirty="0" smtClean="0">
                <a:solidFill>
                  <a:prstClr val="black"/>
                </a:solidFill>
              </a:rPr>
              <a:t>Предмет 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безвозмездное выполнение благотворителем работ и (или) оказание услуг в интересах </a:t>
            </a:r>
            <a:r>
              <a:rPr lang="ru-RU" dirty="0" err="1" smtClean="0">
                <a:solidFill>
                  <a:srgbClr val="FF0000"/>
                </a:solidFill>
              </a:rPr>
              <a:t>благополучателя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8178" name="Picture 2" descr="http://balss.ru/wp-content/uploads/2013/03/want-help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31791"/>
            <a:ext cx="2808312" cy="2457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Прямая со стрелкой 52"/>
          <p:cNvCxnSpPr/>
          <p:nvPr/>
        </p:nvCxnSpPr>
        <p:spPr>
          <a:xfrm flipH="1">
            <a:off x="4572000" y="1347654"/>
            <a:ext cx="648072" cy="272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220072" y="134761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8" idx="1"/>
          </p:cNvCxnSpPr>
          <p:nvPr/>
        </p:nvCxnSpPr>
        <p:spPr>
          <a:xfrm>
            <a:off x="4572000" y="1835701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9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99" y="699592"/>
            <a:ext cx="3432225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итогам календарного года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75656"/>
            <a:ext cx="2736304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на информационном стенде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275606"/>
            <a:ext cx="2808312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на официальном сайте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923728"/>
            <a:ext cx="626469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Отчет о расходовании добровольных благотворительных пожертвований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499792"/>
            <a:ext cx="2808312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приходе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499792"/>
            <a:ext cx="246894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расходе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15" y="2931840"/>
            <a:ext cx="2736303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об остатке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77155" name="Picture 3" descr="http://www.2904747.ru/Image.files/blan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87479"/>
            <a:ext cx="7740352" cy="165607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55976" y="105958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163564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55976" y="1563639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05958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427984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580112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148064" y="228371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9623"/>
            <a:ext cx="3419872" cy="35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563638"/>
            <a:ext cx="3960440" cy="34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27176" y="195486"/>
            <a:ext cx="723731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600" dirty="0" smtClean="0">
                <a:solidFill>
                  <a:srgbClr val="FF0000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3057" y="88209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Рекомендации по организации  </a:t>
            </a:r>
            <a:r>
              <a:rPr lang="ru-RU" sz="3200" b="1" dirty="0" smtClean="0">
                <a:solidFill>
                  <a:srgbClr val="002060"/>
                </a:solidFill>
              </a:rPr>
              <a:t>платных мероприятий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059" y="627584"/>
            <a:ext cx="80394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Решение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мероприятиях  </a:t>
            </a:r>
            <a:r>
              <a:rPr lang="ru-RU" sz="20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0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000" dirty="0">
                <a:solidFill>
                  <a:srgbClr val="C00000"/>
                </a:solidFill>
              </a:rPr>
              <a:t>и </a:t>
            </a:r>
            <a:r>
              <a:rPr lang="ru-RU" sz="2000" dirty="0" smtClean="0">
                <a:solidFill>
                  <a:srgbClr val="C00000"/>
                </a:solidFill>
              </a:rPr>
              <a:t>добровольно.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Оказание </a:t>
            </a:r>
            <a:r>
              <a:rPr lang="ru-RU" sz="2000" dirty="0">
                <a:solidFill>
                  <a:srgbClr val="C00000"/>
                </a:solidFill>
              </a:rPr>
              <a:t>давления </a:t>
            </a:r>
            <a:r>
              <a:rPr lang="ru-RU" sz="20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000" dirty="0">
                <a:solidFill>
                  <a:srgbClr val="C00000"/>
                </a:solidFill>
              </a:rPr>
              <a:t>не </a:t>
            </a:r>
            <a:r>
              <a:rPr lang="ru-RU" sz="20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9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6065</TotalTime>
  <Words>1027</Words>
  <Application>Microsoft Office PowerPoint</Application>
  <PresentationFormat>Экран (16:9)</PresentationFormat>
  <Paragraphs>187</Paragraphs>
  <Slides>21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Презентация PowerPoint</vt:lpstr>
      <vt:lpstr>Презентация PowerPoint</vt:lpstr>
      <vt:lpstr>Регламентация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от 25.12.2008 №273-ФЗ  «О противодействии коррупции» (п.1 ст.1)</vt:lpstr>
      <vt:lpstr>Презентация PowerPoint</vt:lpstr>
      <vt:lpstr>Презентация PowerPoint</vt:lpstr>
      <vt:lpstr>Полезная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Metodist1</cp:lastModifiedBy>
  <cp:revision>622</cp:revision>
  <cp:lastPrinted>2016-01-13T16:29:43Z</cp:lastPrinted>
  <dcterms:created xsi:type="dcterms:W3CDTF">2014-03-04T07:12:45Z</dcterms:created>
  <dcterms:modified xsi:type="dcterms:W3CDTF">2016-11-01T12:25:09Z</dcterms:modified>
</cp:coreProperties>
</file>